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g, Tiangen (NIH/NCI) [F]" initials="CT([" lastIdx="1" clrIdx="0">
    <p:extLst>
      <p:ext uri="{19B8F6BF-5375-455C-9EA6-DF929625EA0E}">
        <p15:presenceInfo xmlns:p15="http://schemas.microsoft.com/office/powerpoint/2012/main" userId="S::changt7@nih.gov::068d31b7-40e5-4950-ad93-45e116d81e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33"/>
    <a:srgbClr val="238B22"/>
    <a:srgbClr val="B32221"/>
    <a:srgbClr val="EEE8E1"/>
    <a:srgbClr val="0432FF"/>
    <a:srgbClr val="172CC7"/>
    <a:srgbClr val="EEADDA"/>
    <a:srgbClr val="C5E9EF"/>
    <a:srgbClr val="C80000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00" autoAdjust="0"/>
    <p:restoredTop sz="96646" autoAdjust="0"/>
  </p:normalViewPr>
  <p:slideViewPr>
    <p:cSldViewPr snapToGrid="0">
      <p:cViewPr>
        <p:scale>
          <a:sx n="169" d="100"/>
          <a:sy n="169" d="100"/>
        </p:scale>
        <p:origin x="1976" y="-42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CF6A7-BC62-48E7-BB8D-1F822606BBD3}" type="datetimeFigureOut">
              <a:rPr lang="en-US" smtClean="0"/>
              <a:t>7/17/23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C0B3C-60AB-4F21-888B-813957B22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68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0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92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56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29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4879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4899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8221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798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79420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3244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6689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9145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9847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763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6959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734A2-37A3-432A-B91B-C57F6C6AADF7}" type="datetime1">
              <a:rPr lang="en-US" smtClean="0"/>
              <a:t>7/17/23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7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7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F72D30E-0EA4-C96C-EAF5-A962632A68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F912587-4C39-213D-BC51-E08FF834A75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66957" y="5668548"/>
            <a:ext cx="61725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(cancer type: skin; phenotype: ICB response)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4698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A general usage report of PENCIL.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851BDAD-B312-B7B1-9674-DE4C3198947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6028334"/>
            <a:ext cx="2146750" cy="112986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B2DA3C4-F3C4-74EB-E02D-65D492F961B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770" y="6028334"/>
            <a:ext cx="2146750" cy="112986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51214A7-65AA-8775-5589-BFBA1B8B3ED5}"/>
              </a:ext>
            </a:extLst>
          </p:cNvPr>
          <p:cNvSpPr txBox="1"/>
          <p:nvPr/>
        </p:nvSpPr>
        <p:spPr>
          <a:xfrm>
            <a:off x="2741008" y="7117683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*** (test1)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D11C76-2067-D982-A41B-C8A1D63469E2}"/>
              </a:ext>
            </a:extLst>
          </p:cNvPr>
          <p:cNvSpPr txBox="1"/>
          <p:nvPr/>
        </p:nvSpPr>
        <p:spPr>
          <a:xfrm>
            <a:off x="95310" y="7104244"/>
            <a:ext cx="17027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Sade-Feldman et al. (train)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C590484-F70A-47FB-AEC5-95225D58B7A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7256" y="6027155"/>
            <a:ext cx="2146750" cy="112986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80EA2C9-6E5F-B834-93D7-4ABF7DCDB58B}"/>
              </a:ext>
            </a:extLst>
          </p:cNvPr>
          <p:cNvSpPr txBox="1"/>
          <p:nvPr/>
        </p:nvSpPr>
        <p:spPr>
          <a:xfrm>
            <a:off x="4707906" y="7089445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*** (test2)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277689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878979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344298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F2E3B4-CF97-01AB-F858-A3DF91F00B3D}"/>
              </a:ext>
            </a:extLst>
          </p:cNvPr>
          <p:cNvSpPr txBox="1"/>
          <p:nvPr/>
        </p:nvSpPr>
        <p:spPr>
          <a:xfrm>
            <a:off x="1776801" y="3475107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(high to low)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3276477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4879231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95310" y="7445051"/>
            <a:ext cx="63938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(cancer type: HNSCC; phenotype: HPV infection)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B98B068-F51A-2841-1787-EA985E64A7F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10" y="7752977"/>
            <a:ext cx="2146750" cy="112986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40D31DE-19EC-F9FA-1CE7-8D0F69C76EE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123" y="7752977"/>
            <a:ext cx="2146750" cy="1129868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2741008" y="8914508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*** (test1)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95310" y="8901069"/>
            <a:ext cx="17027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Sade-Feldman et al. (train)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AB94F8C8-57DA-6126-52BE-0150C119BC3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09" y="7751798"/>
            <a:ext cx="2146750" cy="1129868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4725833" y="8886270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*** (test2)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2:1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ADDC-14DA-F16F-1F57-4E09BB7BEF04}"/>
              </a:ext>
            </a:extLst>
          </p:cNvPr>
          <p:cNvSpPr txBox="1"/>
          <p:nvPr/>
        </p:nvSpPr>
        <p:spPr>
          <a:xfrm>
            <a:off x="4929859" y="1697789"/>
            <a:ext cx="10131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4301/2049:1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B09981-57A6-1563-9AEE-3FCD325AD0DE}"/>
              </a:ext>
            </a:extLst>
          </p:cNvPr>
          <p:cNvSpPr>
            <a:spLocks noChangeAspect="1"/>
          </p:cNvSpPr>
          <p:nvPr/>
        </p:nvSpPr>
        <p:spPr>
          <a:xfrm>
            <a:off x="486057" y="387760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5B7806-A1E1-AED2-4F6E-EF5381C6C3AB}"/>
              </a:ext>
            </a:extLst>
          </p:cNvPr>
          <p:cNvSpPr>
            <a:spLocks noChangeAspect="1"/>
          </p:cNvSpPr>
          <p:nvPr/>
        </p:nvSpPr>
        <p:spPr>
          <a:xfrm>
            <a:off x="486057" y="505460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CA4B7E8-F475-6D1A-CE99-D8BCFBCC439C}"/>
              </a:ext>
            </a:extLst>
          </p:cNvPr>
          <p:cNvSpPr txBox="1"/>
          <p:nvPr/>
        </p:nvSpPr>
        <p:spPr>
          <a:xfrm>
            <a:off x="447754" y="287632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(4301)</a:t>
            </a:r>
          </a:p>
          <a:p>
            <a:r>
              <a:rPr lang="en-US" sz="800" dirty="0"/>
              <a:t>Responder (2049)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FE603B-FB00-C01E-94B2-E071B8A9C1F7}"/>
              </a:ext>
            </a:extLst>
          </p:cNvPr>
          <p:cNvSpPr>
            <a:spLocks noChangeAspect="1"/>
          </p:cNvSpPr>
          <p:nvPr/>
        </p:nvSpPr>
        <p:spPr>
          <a:xfrm>
            <a:off x="1957553" y="39990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65CFE37-E7EC-C30D-8BA8-2320F31803D9}"/>
              </a:ext>
            </a:extLst>
          </p:cNvPr>
          <p:cNvSpPr>
            <a:spLocks noChangeAspect="1"/>
          </p:cNvSpPr>
          <p:nvPr/>
        </p:nvSpPr>
        <p:spPr>
          <a:xfrm>
            <a:off x="1957553" y="51760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2EFFC1-FF84-42DA-EEA0-DAB8E5209C33}"/>
              </a:ext>
            </a:extLst>
          </p:cNvPr>
          <p:cNvSpPr txBox="1"/>
          <p:nvPr/>
        </p:nvSpPr>
        <p:spPr>
          <a:xfrm>
            <a:off x="1919250" y="29977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(2560)</a:t>
            </a:r>
          </a:p>
          <a:p>
            <a:r>
              <a:rPr lang="en-US" sz="800" dirty="0"/>
              <a:t>Responder (9)</a:t>
            </a:r>
          </a:p>
          <a:p>
            <a:r>
              <a:rPr lang="en-US" sz="800" dirty="0"/>
              <a:t>Rejected (3781)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D11AC43-33E6-B7ED-76E4-07991BA7FB84}"/>
              </a:ext>
            </a:extLst>
          </p:cNvPr>
          <p:cNvSpPr>
            <a:spLocks noChangeAspect="1"/>
          </p:cNvSpPr>
          <p:nvPr/>
        </p:nvSpPr>
        <p:spPr>
          <a:xfrm>
            <a:off x="1957286" y="63608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1E26B74-5738-E142-A0D8-4522447D910B}"/>
              </a:ext>
            </a:extLst>
          </p:cNvPr>
          <p:cNvSpPr>
            <a:spLocks noChangeAspect="1"/>
          </p:cNvSpPr>
          <p:nvPr/>
        </p:nvSpPr>
        <p:spPr>
          <a:xfrm>
            <a:off x="3453356" y="394157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B7B3BF-2075-7149-61ED-420D3CA7FF28}"/>
              </a:ext>
            </a:extLst>
          </p:cNvPr>
          <p:cNvSpPr>
            <a:spLocks noChangeAspect="1"/>
          </p:cNvSpPr>
          <p:nvPr/>
        </p:nvSpPr>
        <p:spPr>
          <a:xfrm>
            <a:off x="3453356" y="511857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B980DFA-0B9E-1096-9EC6-0B6EA52C535B}"/>
              </a:ext>
            </a:extLst>
          </p:cNvPr>
          <p:cNvSpPr txBox="1"/>
          <p:nvPr/>
        </p:nvSpPr>
        <p:spPr>
          <a:xfrm>
            <a:off x="3415053" y="294029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(2365)</a:t>
            </a:r>
          </a:p>
          <a:p>
            <a:r>
              <a:rPr lang="en-US" sz="800" dirty="0"/>
              <a:t>Responder (1004)</a:t>
            </a:r>
          </a:p>
          <a:p>
            <a:r>
              <a:rPr lang="en-US" sz="800" dirty="0"/>
              <a:t>Rejected (2981)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3E2BFB-5C17-7EB6-189F-DE4F7A84E57C}"/>
              </a:ext>
            </a:extLst>
          </p:cNvPr>
          <p:cNvSpPr>
            <a:spLocks noChangeAspect="1"/>
          </p:cNvSpPr>
          <p:nvPr/>
        </p:nvSpPr>
        <p:spPr>
          <a:xfrm>
            <a:off x="3453089" y="630339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54C92-7104-3265-D346-8AD790BFC1FC}"/>
              </a:ext>
            </a:extLst>
          </p:cNvPr>
          <p:cNvSpPr>
            <a:spLocks noChangeAspect="1"/>
          </p:cNvSpPr>
          <p:nvPr/>
        </p:nvSpPr>
        <p:spPr>
          <a:xfrm>
            <a:off x="4939825" y="39618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266C1-3775-40A4-08B9-891DC9FC34E7}"/>
              </a:ext>
            </a:extLst>
          </p:cNvPr>
          <p:cNvSpPr>
            <a:spLocks noChangeAspect="1"/>
          </p:cNvSpPr>
          <p:nvPr/>
        </p:nvSpPr>
        <p:spPr>
          <a:xfrm>
            <a:off x="4939825" y="51388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3FCEFFA-B50D-3E70-008C-5169D26E7F7B}"/>
              </a:ext>
            </a:extLst>
          </p:cNvPr>
          <p:cNvSpPr txBox="1"/>
          <p:nvPr/>
        </p:nvSpPr>
        <p:spPr>
          <a:xfrm>
            <a:off x="4901522" y="29605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(1911)</a:t>
            </a:r>
          </a:p>
          <a:p>
            <a:r>
              <a:rPr lang="en-US" sz="800" dirty="0"/>
              <a:t>Responder (18)</a:t>
            </a:r>
          </a:p>
          <a:p>
            <a:r>
              <a:rPr lang="en-US" sz="800" dirty="0"/>
              <a:t>Rejected (4421)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2BB6F82-3657-2F8B-C5BF-57B4BAD2170F}"/>
              </a:ext>
            </a:extLst>
          </p:cNvPr>
          <p:cNvSpPr>
            <a:spLocks noChangeAspect="1"/>
          </p:cNvSpPr>
          <p:nvPr/>
        </p:nvSpPr>
        <p:spPr>
          <a:xfrm>
            <a:off x="4939558" y="63236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B1D25C-D2EB-9BBA-4C09-908C060AA405}"/>
              </a:ext>
            </a:extLst>
          </p:cNvPr>
          <p:cNvSpPr>
            <a:spLocks noChangeAspect="1"/>
          </p:cNvSpPr>
          <p:nvPr/>
        </p:nvSpPr>
        <p:spPr>
          <a:xfrm>
            <a:off x="486057" y="2170201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F103215-AA2B-4A76-32CE-EE469AF36F52}"/>
              </a:ext>
            </a:extLst>
          </p:cNvPr>
          <p:cNvSpPr>
            <a:spLocks noChangeAspect="1"/>
          </p:cNvSpPr>
          <p:nvPr/>
        </p:nvSpPr>
        <p:spPr>
          <a:xfrm>
            <a:off x="486057" y="2287901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D0BD81-17DD-FC70-D41D-67C30A143A9B}"/>
              </a:ext>
            </a:extLst>
          </p:cNvPr>
          <p:cNvSpPr txBox="1"/>
          <p:nvPr/>
        </p:nvSpPr>
        <p:spPr>
          <a:xfrm>
            <a:off x="447754" y="2070073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(2006)</a:t>
            </a:r>
          </a:p>
          <a:p>
            <a:r>
              <a:rPr lang="en-US" sz="800" dirty="0"/>
              <a:t>Responder (674)</a:t>
            </a:r>
          </a:p>
          <a:p>
            <a:r>
              <a:rPr lang="en-US" sz="800" dirty="0"/>
              <a:t>Rejected (3670)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8E0F9F5-96CC-BEF7-2713-38E5BD0F6AAE}"/>
              </a:ext>
            </a:extLst>
          </p:cNvPr>
          <p:cNvSpPr>
            <a:spLocks noChangeAspect="1"/>
          </p:cNvSpPr>
          <p:nvPr/>
        </p:nvSpPr>
        <p:spPr>
          <a:xfrm>
            <a:off x="485790" y="2406383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D15CC3F-135E-A020-2042-F2B7A1C05899}"/>
              </a:ext>
            </a:extLst>
          </p:cNvPr>
          <p:cNvSpPr>
            <a:spLocks noChangeAspect="1"/>
          </p:cNvSpPr>
          <p:nvPr/>
        </p:nvSpPr>
        <p:spPr>
          <a:xfrm>
            <a:off x="1981860" y="216445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8132348-C570-FF3C-9BC8-14427F67F9EF}"/>
              </a:ext>
            </a:extLst>
          </p:cNvPr>
          <p:cNvSpPr>
            <a:spLocks noChangeAspect="1"/>
          </p:cNvSpPr>
          <p:nvPr/>
        </p:nvSpPr>
        <p:spPr>
          <a:xfrm>
            <a:off x="1981860" y="228215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3992F57-C69E-CC88-014F-38EC223200FB}"/>
              </a:ext>
            </a:extLst>
          </p:cNvPr>
          <p:cNvSpPr txBox="1"/>
          <p:nvPr/>
        </p:nvSpPr>
        <p:spPr>
          <a:xfrm>
            <a:off x="1943557" y="206432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(2078)</a:t>
            </a:r>
          </a:p>
          <a:p>
            <a:r>
              <a:rPr lang="en-US" sz="800" dirty="0"/>
              <a:t>Responder (2)</a:t>
            </a:r>
          </a:p>
          <a:p>
            <a:r>
              <a:rPr lang="en-US" sz="800" dirty="0"/>
              <a:t>Rejected (4270)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9CD6B06-2A9E-576E-E0E3-645D3E832C20}"/>
              </a:ext>
            </a:extLst>
          </p:cNvPr>
          <p:cNvSpPr>
            <a:spLocks noChangeAspect="1"/>
          </p:cNvSpPr>
          <p:nvPr/>
        </p:nvSpPr>
        <p:spPr>
          <a:xfrm>
            <a:off x="1981593" y="240063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DEB36A8-8246-A36D-C119-ACB61652A147}"/>
              </a:ext>
            </a:extLst>
          </p:cNvPr>
          <p:cNvSpPr>
            <a:spLocks noChangeAspect="1"/>
          </p:cNvSpPr>
          <p:nvPr/>
        </p:nvSpPr>
        <p:spPr>
          <a:xfrm>
            <a:off x="3468329" y="216647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843807C-8EAC-C20D-9615-44BBF4161881}"/>
              </a:ext>
            </a:extLst>
          </p:cNvPr>
          <p:cNvSpPr>
            <a:spLocks noChangeAspect="1"/>
          </p:cNvSpPr>
          <p:nvPr/>
        </p:nvSpPr>
        <p:spPr>
          <a:xfrm>
            <a:off x="3468329" y="228417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969DA0C-81B8-B141-61CF-1624D5D06B8A}"/>
              </a:ext>
            </a:extLst>
          </p:cNvPr>
          <p:cNvSpPr txBox="1"/>
          <p:nvPr/>
        </p:nvSpPr>
        <p:spPr>
          <a:xfrm>
            <a:off x="3430026" y="206635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(2425)</a:t>
            </a:r>
          </a:p>
          <a:p>
            <a:r>
              <a:rPr lang="en-US" sz="800" dirty="0"/>
              <a:t>Responder (1135)</a:t>
            </a:r>
          </a:p>
          <a:p>
            <a:r>
              <a:rPr lang="en-US" sz="800" dirty="0"/>
              <a:t>Rejected (2790)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8E183AE-B4B4-90F2-0F32-C3C23C6CC63B}"/>
              </a:ext>
            </a:extLst>
          </p:cNvPr>
          <p:cNvSpPr>
            <a:spLocks noChangeAspect="1"/>
          </p:cNvSpPr>
          <p:nvPr/>
        </p:nvSpPr>
        <p:spPr>
          <a:xfrm>
            <a:off x="3468062" y="240266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3A0B064-F95A-06AF-B5CC-B4557D1485DC}"/>
              </a:ext>
            </a:extLst>
          </p:cNvPr>
          <p:cNvSpPr>
            <a:spLocks noChangeAspect="1"/>
          </p:cNvSpPr>
          <p:nvPr/>
        </p:nvSpPr>
        <p:spPr>
          <a:xfrm>
            <a:off x="4935857" y="216524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5B99E0F-8195-8864-84BF-6550959B7E67}"/>
              </a:ext>
            </a:extLst>
          </p:cNvPr>
          <p:cNvSpPr>
            <a:spLocks noChangeAspect="1"/>
          </p:cNvSpPr>
          <p:nvPr/>
        </p:nvSpPr>
        <p:spPr>
          <a:xfrm>
            <a:off x="4935857" y="228294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CC1048E-6935-ACAF-C660-942E3A025A2A}"/>
              </a:ext>
            </a:extLst>
          </p:cNvPr>
          <p:cNvSpPr txBox="1"/>
          <p:nvPr/>
        </p:nvSpPr>
        <p:spPr>
          <a:xfrm>
            <a:off x="4897554" y="206511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(1843)</a:t>
            </a:r>
          </a:p>
          <a:p>
            <a:r>
              <a:rPr lang="en-US" sz="800" dirty="0"/>
              <a:t>Responder (504)</a:t>
            </a:r>
          </a:p>
          <a:p>
            <a:r>
              <a:rPr lang="en-US" sz="800" dirty="0"/>
              <a:t>Rejected (4003)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E08E50C-1DBF-8AC2-777F-CE3373AEB8A9}"/>
              </a:ext>
            </a:extLst>
          </p:cNvPr>
          <p:cNvSpPr>
            <a:spLocks noChangeAspect="1"/>
          </p:cNvSpPr>
          <p:nvPr/>
        </p:nvSpPr>
        <p:spPr>
          <a:xfrm>
            <a:off x="4935590" y="240142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5B062BA-E8AC-2AC9-1855-DA84D11734BD}"/>
              </a:ext>
            </a:extLst>
          </p:cNvPr>
          <p:cNvSpPr>
            <a:spLocks noChangeAspect="1"/>
          </p:cNvSpPr>
          <p:nvPr/>
        </p:nvSpPr>
        <p:spPr>
          <a:xfrm>
            <a:off x="501171" y="4105366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0678C29-95F2-C6F8-E10D-EE4BAAFBA276}"/>
              </a:ext>
            </a:extLst>
          </p:cNvPr>
          <p:cNvSpPr>
            <a:spLocks noChangeAspect="1"/>
          </p:cNvSpPr>
          <p:nvPr/>
        </p:nvSpPr>
        <p:spPr>
          <a:xfrm>
            <a:off x="501171" y="4223066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6BBE4F5-766C-0212-7D15-B53536C91184}"/>
              </a:ext>
            </a:extLst>
          </p:cNvPr>
          <p:cNvSpPr txBox="1"/>
          <p:nvPr/>
        </p:nvSpPr>
        <p:spPr>
          <a:xfrm>
            <a:off x="462868" y="4005238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(1110)</a:t>
            </a:r>
          </a:p>
          <a:p>
            <a:r>
              <a:rPr lang="en-US" sz="800" dirty="0"/>
              <a:t>Responder (14)</a:t>
            </a:r>
          </a:p>
          <a:p>
            <a:r>
              <a:rPr lang="en-US" sz="800" dirty="0"/>
              <a:t>Rejected (3345)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E9099C-4320-02FD-9C96-7916C12C0D4D}"/>
              </a:ext>
            </a:extLst>
          </p:cNvPr>
          <p:cNvSpPr>
            <a:spLocks noChangeAspect="1"/>
          </p:cNvSpPr>
          <p:nvPr/>
        </p:nvSpPr>
        <p:spPr>
          <a:xfrm>
            <a:off x="500904" y="4341548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E7EA37-1510-75BB-5E3A-FE9074793173}"/>
              </a:ext>
            </a:extLst>
          </p:cNvPr>
          <p:cNvSpPr>
            <a:spLocks noChangeAspect="1"/>
          </p:cNvSpPr>
          <p:nvPr/>
        </p:nvSpPr>
        <p:spPr>
          <a:xfrm>
            <a:off x="2012088" y="409961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334302-4B82-2DBB-28C6-A528951624C8}"/>
              </a:ext>
            </a:extLst>
          </p:cNvPr>
          <p:cNvSpPr>
            <a:spLocks noChangeAspect="1"/>
          </p:cNvSpPr>
          <p:nvPr/>
        </p:nvSpPr>
        <p:spPr>
          <a:xfrm>
            <a:off x="2012088" y="421731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274B6B-93A6-8C45-8B40-18E84AE60DDB}"/>
              </a:ext>
            </a:extLst>
          </p:cNvPr>
          <p:cNvSpPr txBox="1"/>
          <p:nvPr/>
        </p:nvSpPr>
        <p:spPr>
          <a:xfrm>
            <a:off x="1973785" y="399949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(2958)</a:t>
            </a:r>
          </a:p>
          <a:p>
            <a:r>
              <a:rPr lang="en-US" sz="800" dirty="0"/>
              <a:t>Responder (1166)</a:t>
            </a:r>
          </a:p>
          <a:p>
            <a:r>
              <a:rPr lang="en-US" sz="800" dirty="0"/>
              <a:t>Rejected (3034)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39ABB4A-1C8A-9BA2-DAF5-31D9D8407B5A}"/>
              </a:ext>
            </a:extLst>
          </p:cNvPr>
          <p:cNvSpPr>
            <a:spLocks noChangeAspect="1"/>
          </p:cNvSpPr>
          <p:nvPr/>
        </p:nvSpPr>
        <p:spPr>
          <a:xfrm>
            <a:off x="2011821" y="433580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CD5D05F-6B56-3AEA-3D44-0D7A22830007}"/>
              </a:ext>
            </a:extLst>
          </p:cNvPr>
          <p:cNvSpPr>
            <a:spLocks noChangeAspect="1"/>
          </p:cNvSpPr>
          <p:nvPr/>
        </p:nvSpPr>
        <p:spPr>
          <a:xfrm>
            <a:off x="3498557" y="410164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5B56A5E-31C3-BEE0-00B4-93EF20DCC993}"/>
              </a:ext>
            </a:extLst>
          </p:cNvPr>
          <p:cNvSpPr>
            <a:spLocks noChangeAspect="1"/>
          </p:cNvSpPr>
          <p:nvPr/>
        </p:nvSpPr>
        <p:spPr>
          <a:xfrm>
            <a:off x="3498557" y="421934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267FB45-499E-656E-DF19-3F5A96E3C137}"/>
              </a:ext>
            </a:extLst>
          </p:cNvPr>
          <p:cNvSpPr txBox="1"/>
          <p:nvPr/>
        </p:nvSpPr>
        <p:spPr>
          <a:xfrm>
            <a:off x="3460254" y="400151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(2767)</a:t>
            </a:r>
          </a:p>
          <a:p>
            <a:r>
              <a:rPr lang="en-US" sz="800" dirty="0"/>
              <a:t>Responder (52)</a:t>
            </a:r>
          </a:p>
          <a:p>
            <a:r>
              <a:rPr lang="en-US" sz="800" dirty="0"/>
              <a:t>Rejected (5724)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EDCB088-91A2-632E-42B8-51C80D30D467}"/>
              </a:ext>
            </a:extLst>
          </p:cNvPr>
          <p:cNvSpPr>
            <a:spLocks noChangeAspect="1"/>
          </p:cNvSpPr>
          <p:nvPr/>
        </p:nvSpPr>
        <p:spPr>
          <a:xfrm>
            <a:off x="3498290" y="433782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25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4E544A-DA13-9496-36FD-E7E1219C6F17}"/>
              </a:ext>
            </a:extLst>
          </p:cNvPr>
          <p:cNvSpPr txBox="1"/>
          <p:nvPr/>
        </p:nvSpPr>
        <p:spPr>
          <a:xfrm>
            <a:off x="-1328" y="9538218"/>
            <a:ext cx="646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2. A simple method identifying phenotype-related cells.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235FE0-3EE6-BFD1-1FB2-B5BB5EEB5D91}"/>
              </a:ext>
            </a:extLst>
          </p:cNvPr>
          <p:cNvSpPr/>
          <p:nvPr/>
        </p:nvSpPr>
        <p:spPr>
          <a:xfrm>
            <a:off x="300038" y="3448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FC8073E-7EC7-6502-EB06-28AC3ABE3777}"/>
              </a:ext>
            </a:extLst>
          </p:cNvPr>
          <p:cNvCxnSpPr/>
          <p:nvPr/>
        </p:nvCxnSpPr>
        <p:spPr>
          <a:xfrm>
            <a:off x="162877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D1FE841-6A8F-2605-6429-4A32A6395DF0}"/>
              </a:ext>
            </a:extLst>
          </p:cNvPr>
          <p:cNvSpPr txBox="1"/>
          <p:nvPr/>
        </p:nvSpPr>
        <p:spPr>
          <a:xfrm>
            <a:off x="1528762" y="359152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F41FFE-8D6A-FEE5-0BCB-96227143B193}"/>
              </a:ext>
            </a:extLst>
          </p:cNvPr>
          <p:cNvSpPr/>
          <p:nvPr/>
        </p:nvSpPr>
        <p:spPr>
          <a:xfrm>
            <a:off x="2886615" y="344862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A60D69-9D58-C52A-DE6F-A5F5CBC36CAC}"/>
              </a:ext>
            </a:extLst>
          </p:cNvPr>
          <p:cNvCxnSpPr/>
          <p:nvPr/>
        </p:nvCxnSpPr>
        <p:spPr>
          <a:xfrm>
            <a:off x="414445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2F66A-172A-E686-3324-0DC84968A7A9}"/>
              </a:ext>
            </a:extLst>
          </p:cNvPr>
          <p:cNvSpPr txBox="1"/>
          <p:nvPr/>
        </p:nvSpPr>
        <p:spPr>
          <a:xfrm>
            <a:off x="4044442" y="359152"/>
            <a:ext cx="22529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differential cell abundance test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8DE7B7-44F0-8155-6C56-058D34CF0AF2}"/>
              </a:ext>
            </a:extLst>
          </p:cNvPr>
          <p:cNvCxnSpPr/>
          <p:nvPr/>
        </p:nvCxnSpPr>
        <p:spPr>
          <a:xfrm>
            <a:off x="180975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771897C-B56C-6575-68DC-341A48BB082B}"/>
              </a:ext>
            </a:extLst>
          </p:cNvPr>
          <p:cNvSpPr txBox="1"/>
          <p:nvPr/>
        </p:nvSpPr>
        <p:spPr>
          <a:xfrm>
            <a:off x="80962" y="1983164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E60552-025A-B0D6-11DF-7737EC28FA93}"/>
              </a:ext>
            </a:extLst>
          </p:cNvPr>
          <p:cNvSpPr/>
          <p:nvPr/>
        </p:nvSpPr>
        <p:spPr>
          <a:xfrm>
            <a:off x="2137935" y="19831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59B21D0-A2EB-D2BF-560B-DDCA2F04FA85}"/>
              </a:ext>
            </a:extLst>
          </p:cNvPr>
          <p:cNvCxnSpPr/>
          <p:nvPr/>
        </p:nvCxnSpPr>
        <p:spPr>
          <a:xfrm>
            <a:off x="3458654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7DD32DF-2D9C-438B-F5FB-177217D5945C}"/>
              </a:ext>
            </a:extLst>
          </p:cNvPr>
          <p:cNvSpPr txBox="1"/>
          <p:nvPr/>
        </p:nvSpPr>
        <p:spPr>
          <a:xfrm>
            <a:off x="3358641" y="1983164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Make reference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51ECBA5-D1EE-E010-A906-4DC617B39E79}"/>
              </a:ext>
            </a:extLst>
          </p:cNvPr>
          <p:cNvCxnSpPr/>
          <p:nvPr/>
        </p:nvCxnSpPr>
        <p:spPr>
          <a:xfrm>
            <a:off x="180975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F5FEA3-84BF-9741-202E-495A91F907A5}"/>
              </a:ext>
            </a:extLst>
          </p:cNvPr>
          <p:cNvSpPr txBox="1"/>
          <p:nvPr/>
        </p:nvSpPr>
        <p:spPr>
          <a:xfrm>
            <a:off x="66675" y="3401881"/>
            <a:ext cx="1540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Predict on new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B8498F-C50E-473D-4775-689C17316C01}"/>
              </a:ext>
            </a:extLst>
          </p:cNvPr>
          <p:cNvSpPr/>
          <p:nvPr/>
        </p:nvSpPr>
        <p:spPr>
          <a:xfrm>
            <a:off x="2114820" y="371457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C0AFA1-4668-E703-3213-5D2BFAC390AD}"/>
              </a:ext>
            </a:extLst>
          </p:cNvPr>
          <p:cNvCxnSpPr/>
          <p:nvPr/>
        </p:nvCxnSpPr>
        <p:spPr>
          <a:xfrm>
            <a:off x="3458654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B4ECB02-98A7-3709-B290-182F3077CA45}"/>
              </a:ext>
            </a:extLst>
          </p:cNvPr>
          <p:cNvSpPr txBox="1"/>
          <p:nvPr/>
        </p:nvSpPr>
        <p:spPr>
          <a:xfrm>
            <a:off x="3344354" y="3401881"/>
            <a:ext cx="16417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Downstream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8AC1C4-0E0E-F1AA-6C41-CB4D242AB544}"/>
              </a:ext>
            </a:extLst>
          </p:cNvPr>
          <p:cNvSpPr txBox="1"/>
          <p:nvPr/>
        </p:nvSpPr>
        <p:spPr>
          <a:xfrm>
            <a:off x="4144455" y="3865334"/>
            <a:ext cx="21323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Sample level phenotype prediction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DEG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Pathway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Signature making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1341B7-6704-1A04-6933-DCD6F2089810}"/>
              </a:ext>
            </a:extLst>
          </p:cNvPr>
          <p:cNvSpPr txBox="1"/>
          <p:nvPr/>
        </p:nvSpPr>
        <p:spPr>
          <a:xfrm>
            <a:off x="24522" y="432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8E9724-31A3-27FD-28A5-781D884E74DC}"/>
              </a:ext>
            </a:extLst>
          </p:cNvPr>
          <p:cNvSpPr txBox="1"/>
          <p:nvPr/>
        </p:nvSpPr>
        <p:spPr>
          <a:xfrm>
            <a:off x="23983" y="48111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101BF7-72C1-8BE9-EEA4-2E90B804E455}"/>
              </a:ext>
            </a:extLst>
          </p:cNvPr>
          <p:cNvSpPr/>
          <p:nvPr/>
        </p:nvSpPr>
        <p:spPr>
          <a:xfrm>
            <a:off x="357728" y="5207921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1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DD6060C-6FB4-5C06-8A27-0F3E4ED8F556}"/>
              </a:ext>
            </a:extLst>
          </p:cNvPr>
          <p:cNvCxnSpPr/>
          <p:nvPr/>
        </p:nvCxnSpPr>
        <p:spPr>
          <a:xfrm>
            <a:off x="1652310" y="5748198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D7B1A7C-8882-0792-FDD9-E256286750D6}"/>
              </a:ext>
            </a:extLst>
          </p:cNvPr>
          <p:cNvSpPr txBox="1"/>
          <p:nvPr/>
        </p:nvSpPr>
        <p:spPr>
          <a:xfrm>
            <a:off x="1552297" y="5205275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190E7B-8926-B48A-FF94-223371D9C57A}"/>
              </a:ext>
            </a:extLst>
          </p:cNvPr>
          <p:cNvSpPr/>
          <p:nvPr/>
        </p:nvSpPr>
        <p:spPr>
          <a:xfrm>
            <a:off x="2963812" y="520527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F8EEB-8C45-37FC-B915-60897A067BC7}"/>
              </a:ext>
            </a:extLst>
          </p:cNvPr>
          <p:cNvSpPr/>
          <p:nvPr/>
        </p:nvSpPr>
        <p:spPr>
          <a:xfrm>
            <a:off x="357728" y="652886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2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80E81D2-2DCF-BB3D-3992-7098B61A9962}"/>
              </a:ext>
            </a:extLst>
          </p:cNvPr>
          <p:cNvCxnSpPr/>
          <p:nvPr/>
        </p:nvCxnSpPr>
        <p:spPr>
          <a:xfrm>
            <a:off x="1652310" y="7069141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C60839B-23D4-A381-653B-6F583793BD98}"/>
              </a:ext>
            </a:extLst>
          </p:cNvPr>
          <p:cNvSpPr txBox="1"/>
          <p:nvPr/>
        </p:nvSpPr>
        <p:spPr>
          <a:xfrm>
            <a:off x="1552297" y="6526218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DC4A7A-6F3A-C7B4-90B0-B56173DAC23C}"/>
              </a:ext>
            </a:extLst>
          </p:cNvPr>
          <p:cNvSpPr/>
          <p:nvPr/>
        </p:nvSpPr>
        <p:spPr>
          <a:xfrm>
            <a:off x="2963812" y="6526217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A2E51F-36F0-23A3-EFC0-E0060AF9F2E4}"/>
              </a:ext>
            </a:extLst>
          </p:cNvPr>
          <p:cNvCxnSpPr/>
          <p:nvPr/>
        </p:nvCxnSpPr>
        <p:spPr>
          <a:xfrm>
            <a:off x="4246738" y="5720960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2B78C48-24A4-DA2C-07AF-C2F1568B5C93}"/>
              </a:ext>
            </a:extLst>
          </p:cNvPr>
          <p:cNvSpPr txBox="1"/>
          <p:nvPr/>
        </p:nvSpPr>
        <p:spPr>
          <a:xfrm>
            <a:off x="4146725" y="4998746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38B2929-B0E4-B86D-C573-536EC77AA171}"/>
              </a:ext>
            </a:extLst>
          </p:cNvPr>
          <p:cNvCxnSpPr/>
          <p:nvPr/>
        </p:nvCxnSpPr>
        <p:spPr>
          <a:xfrm>
            <a:off x="4246738" y="704190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99A4D99-F5F6-5934-3E1A-6F7F1E4B37AD}"/>
              </a:ext>
            </a:extLst>
          </p:cNvPr>
          <p:cNvSpPr txBox="1"/>
          <p:nvPr/>
        </p:nvSpPr>
        <p:spPr>
          <a:xfrm>
            <a:off x="4146725" y="631969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0508DAC-DF74-209B-7270-1AE65805DB4B}"/>
              </a:ext>
            </a:extLst>
          </p:cNvPr>
          <p:cNvSpPr/>
          <p:nvPr/>
        </p:nvSpPr>
        <p:spPr>
          <a:xfrm>
            <a:off x="5258531" y="522323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4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26F01F4-D05C-5DD4-7326-B138D93A4D0D}"/>
              </a:ext>
            </a:extLst>
          </p:cNvPr>
          <p:cNvSpPr/>
          <p:nvPr/>
        </p:nvSpPr>
        <p:spPr>
          <a:xfrm>
            <a:off x="5258531" y="6544178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5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47051F-71F6-D72C-7E0D-6623E3CCD311}"/>
              </a:ext>
            </a:extLst>
          </p:cNvPr>
          <p:cNvSpPr/>
          <p:nvPr/>
        </p:nvSpPr>
        <p:spPr>
          <a:xfrm>
            <a:off x="357728" y="7792556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3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D1FF702-8DE0-FC62-0F6A-EDDD7E44912F}"/>
              </a:ext>
            </a:extLst>
          </p:cNvPr>
          <p:cNvCxnSpPr/>
          <p:nvPr/>
        </p:nvCxnSpPr>
        <p:spPr>
          <a:xfrm>
            <a:off x="1652310" y="833283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00AA8F2-E2CA-9AFD-7226-9DC9205C45A0}"/>
              </a:ext>
            </a:extLst>
          </p:cNvPr>
          <p:cNvSpPr txBox="1"/>
          <p:nvPr/>
        </p:nvSpPr>
        <p:spPr>
          <a:xfrm>
            <a:off x="1552297" y="7789910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09B502D-D421-C72A-BF4B-EDAE8B0868EB}"/>
              </a:ext>
            </a:extLst>
          </p:cNvPr>
          <p:cNvSpPr/>
          <p:nvPr/>
        </p:nvSpPr>
        <p:spPr>
          <a:xfrm>
            <a:off x="2963812" y="7789909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8717C0-B989-57F6-6D26-8462D082497F}"/>
              </a:ext>
            </a:extLst>
          </p:cNvPr>
          <p:cNvCxnSpPr/>
          <p:nvPr/>
        </p:nvCxnSpPr>
        <p:spPr>
          <a:xfrm>
            <a:off x="4246738" y="830559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2236DAD-90B5-E2BC-6358-828F532BDCDA}"/>
              </a:ext>
            </a:extLst>
          </p:cNvPr>
          <p:cNvSpPr txBox="1"/>
          <p:nvPr/>
        </p:nvSpPr>
        <p:spPr>
          <a:xfrm>
            <a:off x="4146725" y="7583382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B012CA5-B622-9AE3-1417-DE2DAC3EFB5B}"/>
              </a:ext>
            </a:extLst>
          </p:cNvPr>
          <p:cNvSpPr/>
          <p:nvPr/>
        </p:nvSpPr>
        <p:spPr>
          <a:xfrm>
            <a:off x="5258531" y="7807870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6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32F55F-C442-CDEE-589E-72787C177351}"/>
              </a:ext>
            </a:extLst>
          </p:cNvPr>
          <p:cNvSpPr txBox="1"/>
          <p:nvPr/>
        </p:nvSpPr>
        <p:spPr>
          <a:xfrm>
            <a:off x="505540" y="8974514"/>
            <a:ext cx="7319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9E35844-4744-B7E2-2525-0732DDA9D085}"/>
              </a:ext>
            </a:extLst>
          </p:cNvPr>
          <p:cNvSpPr txBox="1"/>
          <p:nvPr/>
        </p:nvSpPr>
        <p:spPr>
          <a:xfrm>
            <a:off x="5535749" y="8968970"/>
            <a:ext cx="4673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017603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520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003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795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109904</TotalTime>
  <Words>489</Words>
  <Application>Microsoft Macintosh PowerPoint</Application>
  <PresentationFormat>A4 Paper (210x297 mm)</PresentationFormat>
  <Paragraphs>105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picb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report</dc:title>
  <dc:creator>Tiangen Chang</dc:creator>
  <cp:lastModifiedBy>Tiangen Chang (NIH/NCI)</cp:lastModifiedBy>
  <cp:revision>1889</cp:revision>
  <dcterms:created xsi:type="dcterms:W3CDTF">2022-01-17T23:31:35Z</dcterms:created>
  <dcterms:modified xsi:type="dcterms:W3CDTF">2023-07-18T02:07:04Z</dcterms:modified>
</cp:coreProperties>
</file>

<file path=docProps/thumbnail.jpeg>
</file>